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</p:sldMasterIdLst>
  <p:notesMasterIdLst>
    <p:notesMasterId r:id="rId4"/>
  </p:notesMasterIdLst>
  <p:sldIdLst>
    <p:sldId id="644" r:id="rId2"/>
    <p:sldId id="645" r:id="rId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A00"/>
    <a:srgbClr val="0000FF"/>
    <a:srgbClr val="EC9514"/>
    <a:srgbClr val="E9C943"/>
    <a:srgbClr val="FE3232"/>
    <a:srgbClr val="0099FF"/>
    <a:srgbClr val="F1DE69"/>
    <a:srgbClr val="F0CA6A"/>
    <a:srgbClr val="EEC15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6" autoAdjust="0"/>
    <p:restoredTop sz="94529" autoAdjust="0"/>
  </p:normalViewPr>
  <p:slideViewPr>
    <p:cSldViewPr snapToGrid="0">
      <p:cViewPr varScale="1">
        <p:scale>
          <a:sx n="96" d="100"/>
          <a:sy n="96" d="100"/>
        </p:scale>
        <p:origin x="1362" y="72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AF80EC24-87AB-426C-AF4D-7B9E1DECE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324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0EC24-87AB-426C-AF4D-7B9E1DECE23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2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85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2651C-A0BD-4412-8BCF-6FD7329FA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6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168275"/>
            <a:ext cx="2189163" cy="6413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788" y="168275"/>
            <a:ext cx="6418262" cy="6413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41D9B-5EC8-4558-B1D8-D04829FAE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40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225" y="168275"/>
            <a:ext cx="6251575" cy="827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4788" y="1176338"/>
            <a:ext cx="4303712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176338"/>
            <a:ext cx="4303713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223A0-0A01-4338-BC93-AE8CB7B19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72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43" y="1176338"/>
            <a:ext cx="8864600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-2" y="6640513"/>
            <a:ext cx="1485901" cy="217487"/>
          </a:xfrm>
        </p:spPr>
        <p:txBody>
          <a:bodyPr/>
          <a:lstStyle/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1479A-887B-405B-BC19-BFF764EA4A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7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D3967-8C30-464B-A382-2F686FC9E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47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4788" y="1176338"/>
            <a:ext cx="4303712" cy="540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176338"/>
            <a:ext cx="4303713" cy="540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569C8-3B04-4664-B734-26094F76C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60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2165-97F8-4625-B294-9056158B6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69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1" y="6640513"/>
            <a:ext cx="1446964" cy="21748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C8F30-B1C7-42DB-AA04-DA317F067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9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54AB7-720C-4D62-8FD8-78A2A4849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8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144C4-2644-4F7A-AECE-EF8191A65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0A151-54EC-42AB-A091-30ED1DAC5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6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2579" y="66675"/>
            <a:ext cx="7110496" cy="831850"/>
          </a:xfrm>
          <a:prstGeom prst="rect">
            <a:avLst/>
          </a:prstGeom>
          <a:gradFill>
            <a:gsLst>
              <a:gs pos="0">
                <a:srgbClr val="DE5A00"/>
              </a:gs>
              <a:gs pos="100000">
                <a:srgbClr val="FFC000">
                  <a:alpha val="66000"/>
                </a:srgbClr>
              </a:gs>
            </a:gsLst>
            <a:lin ang="0" scaled="1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013" y="1176338"/>
            <a:ext cx="8864600" cy="540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40513"/>
            <a:ext cx="92710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6/9/2014</a:t>
            </a:r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8113" y="6629400"/>
            <a:ext cx="63150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 i="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EIC Tracking R&amp;D meeting</a:t>
            </a:r>
            <a:endParaRPr lang="en-US" dirty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642100"/>
            <a:ext cx="1752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D31479A-887B-405B-BC19-BFF764EA4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88" y="42863"/>
            <a:ext cx="8270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5"/>
          <a:srcRect l="1686" t="14479" r="83456" b="65244"/>
          <a:stretch/>
        </p:blipFill>
        <p:spPr>
          <a:xfrm>
            <a:off x="100012" y="66675"/>
            <a:ext cx="827087" cy="8318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Plans for R&amp;D Report &amp;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7976"/>
            <a:ext cx="9144000" cy="5734957"/>
          </a:xfrm>
        </p:spPr>
        <p:txBody>
          <a:bodyPr/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Objective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 </a:t>
            </a:r>
            <a:r>
              <a:rPr lang="en-US" sz="1800" i="1" dirty="0" smtClean="0">
                <a:solidFill>
                  <a:srgbClr val="FF0000"/>
                </a:solidFill>
              </a:rPr>
              <a:t>      </a:t>
            </a:r>
            <a:r>
              <a:rPr lang="en-US" sz="1800" b="1" i="1" dirty="0" smtClean="0"/>
              <a:t>Develop GEM detectors for EIC forward tracker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Planned R&amp;D activities June – Dec 2014</a:t>
            </a:r>
          </a:p>
          <a:p>
            <a:pPr lvl="1"/>
            <a:r>
              <a:rPr lang="en-US" sz="1600" dirty="0" smtClean="0"/>
              <a:t>Finish analysis of 2013 FNAL test beam data &amp; write a NIM paper</a:t>
            </a:r>
          </a:p>
          <a:p>
            <a:pPr lvl="1"/>
            <a:r>
              <a:rPr lang="en-US" sz="1600" dirty="0" smtClean="0"/>
              <a:t>Measure gain uniformity of 1m zigzag detector with x-rays at Fl. </a:t>
            </a:r>
            <a:r>
              <a:rPr lang="en-US" sz="1600" dirty="0" smtClean="0"/>
              <a:t>Tech</a:t>
            </a:r>
          </a:p>
          <a:p>
            <a:pPr lvl="1"/>
            <a:r>
              <a:rPr lang="en-US" sz="1600" dirty="0" smtClean="0"/>
              <a:t>Address committee’s concern on long-term mechanical stability of stretched GEM foils by </a:t>
            </a:r>
            <a:r>
              <a:rPr lang="en-US" sz="1600" dirty="0" err="1" smtClean="0"/>
              <a:t>remeasuring</a:t>
            </a:r>
            <a:r>
              <a:rPr lang="en-US" sz="1600" dirty="0" smtClean="0"/>
              <a:t> gain performance of 1m prototype regularly, e.g. every month</a:t>
            </a:r>
            <a:endParaRPr lang="en-US" sz="1600" dirty="0" smtClean="0"/>
          </a:p>
          <a:p>
            <a:pPr lvl="1"/>
            <a:r>
              <a:rPr lang="en-US" sz="1600" dirty="0" smtClean="0"/>
              <a:t>Test 10x10 zigzag detectors in magnetic field with </a:t>
            </a:r>
            <a:r>
              <a:rPr lang="en-US" sz="1600" dirty="0" smtClean="0"/>
              <a:t>table-top </a:t>
            </a:r>
            <a:r>
              <a:rPr lang="en-US" sz="1600" dirty="0" smtClean="0"/>
              <a:t>magnet since </a:t>
            </a:r>
            <a:r>
              <a:rPr lang="en-US" sz="1600" dirty="0" smtClean="0"/>
              <a:t>no </a:t>
            </a:r>
            <a:r>
              <a:rPr lang="en-US" sz="1600" dirty="0" smtClean="0"/>
              <a:t>magnet was available </a:t>
            </a:r>
            <a:r>
              <a:rPr lang="en-US" sz="1600" dirty="0" smtClean="0"/>
              <a:t>at FNAL test </a:t>
            </a:r>
            <a:r>
              <a:rPr lang="en-US" sz="1600" dirty="0" smtClean="0"/>
              <a:t>beam</a:t>
            </a:r>
            <a:endParaRPr lang="en-US" sz="1600" dirty="0" smtClean="0"/>
          </a:p>
          <a:p>
            <a:pPr lvl="1"/>
            <a:r>
              <a:rPr lang="en-US" sz="1600" dirty="0" smtClean="0"/>
              <a:t>Collaborate with U. Va. and Temple U. on design of actual EIC forward tracker GEM segment for </a:t>
            </a:r>
            <a:r>
              <a:rPr lang="en-US" sz="1600" b="1" dirty="0" smtClean="0"/>
              <a:t>~0.1m &lt; r &lt; ~1m </a:t>
            </a:r>
          </a:p>
          <a:p>
            <a:pPr lvl="2"/>
            <a:r>
              <a:rPr lang="en-US" sz="1400" dirty="0" smtClean="0"/>
              <a:t>note: GEM tested at FNAL was CMS design for ~1.5m </a:t>
            </a:r>
            <a:r>
              <a:rPr lang="en-US" sz="1400" dirty="0"/>
              <a:t>&lt; r &lt; </a:t>
            </a:r>
            <a:r>
              <a:rPr lang="en-US" sz="1400" dirty="0" smtClean="0"/>
              <a:t>~2.5m</a:t>
            </a:r>
          </a:p>
          <a:p>
            <a:pPr lvl="2"/>
            <a:r>
              <a:rPr lang="en-US" sz="1400" dirty="0" smtClean="0"/>
              <a:t>FIT to focus on latest spacer-less construction technique &amp; zigzag strip readout </a:t>
            </a:r>
          </a:p>
          <a:p>
            <a:pPr lvl="2"/>
            <a:r>
              <a:rPr lang="en-US" sz="1400" dirty="0" err="1" smtClean="0"/>
              <a:t>U.Va</a:t>
            </a:r>
            <a:r>
              <a:rPr lang="en-US" sz="1400" dirty="0" smtClean="0"/>
              <a:t>.: low-mass readouts; Temple: GEM foil design</a:t>
            </a:r>
          </a:p>
          <a:p>
            <a:pPr lvl="1"/>
            <a:r>
              <a:rPr lang="en-US" sz="1600" dirty="0" smtClean="0"/>
              <a:t>Further help develop domestic commercial source of 1m-class GEM foils with TechEtch &amp; Yale &amp; Temple &amp; CERN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Planned request for support </a:t>
            </a:r>
          </a:p>
          <a:p>
            <a:pPr lvl="1"/>
            <a:r>
              <a:rPr lang="en-US" sz="1600" dirty="0" smtClean="0"/>
              <a:t>Fully loaded FY2015 salary for Aiwu</a:t>
            </a:r>
          </a:p>
          <a:p>
            <a:pPr lvl="1"/>
            <a:r>
              <a:rPr lang="en-US" sz="1600" dirty="0" smtClean="0"/>
              <a:t>Small operations funds; few $k for gas, materials, travel</a:t>
            </a:r>
            <a:endParaRPr lang="en-US" sz="1600" dirty="0"/>
          </a:p>
          <a:p>
            <a:endParaRPr lang="en-US" sz="2000" dirty="0" smtClean="0"/>
          </a:p>
          <a:p>
            <a:pPr lvl="2"/>
            <a:endParaRPr lang="en-US" sz="1400" dirty="0" smtClean="0"/>
          </a:p>
          <a:p>
            <a:pPr lvl="1"/>
            <a:endParaRPr lang="en-US" sz="1600" b="1" dirty="0" smtClean="0"/>
          </a:p>
          <a:p>
            <a:endParaRPr lang="en-US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1479A-887B-405B-BC19-BFF764EA4A4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beyond Dec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If we want to build a large GEM tracker for EIC, we will need a </a:t>
            </a:r>
            <a:r>
              <a:rPr lang="en-US" sz="2400" u="sng" dirty="0" smtClean="0"/>
              <a:t>domestic source</a:t>
            </a:r>
            <a:r>
              <a:rPr lang="en-US" sz="2400" dirty="0" smtClean="0"/>
              <a:t> of large GEM foils, i.e. TechEtch. CERN will be very busy with GEM production for LHC experiments.</a:t>
            </a:r>
          </a:p>
          <a:p>
            <a:r>
              <a:rPr lang="en-US" sz="2400" dirty="0" smtClean="0"/>
              <a:t>TechEtch will need to make a substantial investment into new etching facilities for 1m-class foils including some initial non-recurring engineering (NRE) cost of probably a few 100k$.</a:t>
            </a:r>
          </a:p>
          <a:p>
            <a:r>
              <a:rPr lang="en-US" sz="2400" dirty="0" smtClean="0"/>
              <a:t>Suggest to request significant financial support </a:t>
            </a:r>
            <a:r>
              <a:rPr lang="en-US" sz="2400" dirty="0"/>
              <a:t>from EIC R&amp;D </a:t>
            </a:r>
            <a:r>
              <a:rPr lang="en-US" sz="2400" dirty="0" smtClean="0"/>
              <a:t>for TechEtch to develop large-GEM production facilities. Suggest to propose first actual funding for TechEtch at Jan 2015 review/proposal meeting.</a:t>
            </a:r>
          </a:p>
          <a:p>
            <a:r>
              <a:rPr lang="en-US" sz="2400" dirty="0" smtClean="0"/>
              <a:t>Once the prototype is designed, we should build a few chambers using </a:t>
            </a:r>
            <a:r>
              <a:rPr lang="en-US" sz="2400" u="sng" dirty="0" smtClean="0"/>
              <a:t>exclusively domestic materials</a:t>
            </a:r>
            <a:r>
              <a:rPr lang="en-US" sz="2400" dirty="0" smtClean="0"/>
              <a:t> and put them into another test beam; maybe in fall 2015 ?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EIC Tracking R&amp;D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1479A-887B-405B-BC19-BFF764EA4A4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4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H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25225</TotalTime>
  <Words>344</Words>
  <Application>Microsoft Office PowerPoint</Application>
  <PresentationFormat>On-screen Show (4:3)</PresentationFormat>
  <Paragraphs>30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MH design</vt:lpstr>
      <vt:lpstr>Plans for R&amp;D Report &amp; Review</vt:lpstr>
      <vt:lpstr>Outlook beyond Dec 2014</vt:lpstr>
    </vt:vector>
  </TitlesOfParts>
  <Company>Florida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Electron Multiplier (GEM) -  a novel particle detector for  High Energy Astrophysics</dc:title>
  <dc:creator>M. Hohlmann</dc:creator>
  <cp:lastModifiedBy>Marcus  Hohlmann</cp:lastModifiedBy>
  <cp:revision>4142</cp:revision>
  <dcterms:created xsi:type="dcterms:W3CDTF">2003-06-28T16:43:31Z</dcterms:created>
  <dcterms:modified xsi:type="dcterms:W3CDTF">2014-06-06T19:58:51Z</dcterms:modified>
</cp:coreProperties>
</file>